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60" r:id="rId9"/>
    <p:sldId id="277" r:id="rId10"/>
    <p:sldId id="278" r:id="rId11"/>
    <p:sldId id="279" r:id="rId12"/>
    <p:sldId id="280" r:id="rId13"/>
    <p:sldId id="287" r:id="rId14"/>
    <p:sldId id="281" r:id="rId15"/>
    <p:sldId id="282" r:id="rId16"/>
    <p:sldId id="283" r:id="rId17"/>
    <p:sldId id="291" r:id="rId18"/>
    <p:sldId id="284" r:id="rId19"/>
    <p:sldId id="286" r:id="rId20"/>
    <p:sldId id="288" r:id="rId21"/>
    <p:sldId id="289" r:id="rId22"/>
    <p:sldId id="261" r:id="rId23"/>
    <p:sldId id="262" r:id="rId24"/>
    <p:sldId id="275" r:id="rId25"/>
    <p:sldId id="276" r:id="rId26"/>
    <p:sldId id="268" r:id="rId27"/>
    <p:sldId id="269" r:id="rId2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00CC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8" autoAdjust="0"/>
    <p:restoredTop sz="91078" autoAdjust="0"/>
  </p:normalViewPr>
  <p:slideViewPr>
    <p:cSldViewPr>
      <p:cViewPr>
        <p:scale>
          <a:sx n="81" d="100"/>
          <a:sy n="81" d="100"/>
        </p:scale>
        <p:origin x="-750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AD01C-2EE2-43CC-B8E9-E88E3251FB6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07B4D-B4B4-4914-9F04-5CE4B2D1A5C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4D5DA-9FC2-4D0D-87EB-31CB77AD8B3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B2985-FD6B-46EA-BDA9-81695EF4B3B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8E489-AD5D-4EC3-9C19-BBE767F6171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35E2C-41D1-4A21-95FA-CC5AE80112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218D9-666F-448D-BD3B-77C0A9C605B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C0D3A-CE2F-4D15-BFAC-0C0691A86FB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8E3F-5226-4B45-922F-1978B7978ED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E6639-4993-4D63-9523-08F02729DA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281A5-60F4-469F-97DB-0EA8E225F6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BCC4DA7-560F-4C51-A3F8-31BE5D00AB7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German%20Club%20&amp;%20NGE/Scav.Hunt.10.doc" TargetMode="External"/><Relationship Id="rId2" Type="http://schemas.openxmlformats.org/officeDocument/2006/relationships/hyperlink" Target="German%20Club%20&amp;%20NGE/Scav.Hunt.09b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German%20Club%20&amp;%20NGE/Scav.Hunt.13.doc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Admin.%20&amp;%20Year%20Begin/Add.Proj.doc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sf.com/" TargetMode="External"/><Relationship Id="rId2" Type="http://schemas.openxmlformats.org/officeDocument/2006/relationships/hyperlink" Target="http://www.hatfl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oustonfest.org/" TargetMode="External"/><Relationship Id="rId4" Type="http://schemas.openxmlformats.org/officeDocument/2006/relationships/hyperlink" Target="http://www.texasfrenchsymposium.org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online-stopwatch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fl.org/advocacy/discover-languages/advocacy/discover-languages/the-initiative/february-discover-languages-0" TargetMode="External"/><Relationship Id="rId2" Type="http://schemas.openxmlformats.org/officeDocument/2006/relationships/hyperlink" Target="http://www.frenchteachers.org/nfw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fla.org/advocacy-2/national-foreign-language-week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atg.org/" TargetMode="External"/><Relationship Id="rId2" Type="http://schemas.openxmlformats.org/officeDocument/2006/relationships/hyperlink" Target="http://aatfhouston.blogspo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atsp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atg.org/" TargetMode="External"/><Relationship Id="rId2" Type="http://schemas.openxmlformats.org/officeDocument/2006/relationships/hyperlink" Target="http://aatfhouston.blogspo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atsp.org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achouston.org/wac/Foreign_Language_Symposia.as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276475"/>
            <a:ext cx="7772400" cy="1470025"/>
          </a:xfrm>
        </p:spPr>
        <p:txBody>
          <a:bodyPr/>
          <a:lstStyle/>
          <a:p>
            <a:pPr eaLnBrk="1" hangingPunct="1"/>
            <a:r>
              <a:rPr lang="es-ES" sz="2400" dirty="0" err="1" smtClean="0">
                <a:solidFill>
                  <a:schemeClr val="tx1"/>
                </a:solidFill>
              </a:rPr>
              <a:t>Connections</a:t>
            </a:r>
            <a:r>
              <a:rPr lang="es-ES" sz="2400" dirty="0" smtClean="0">
                <a:solidFill>
                  <a:schemeClr val="tx1"/>
                </a:solidFill>
              </a:rPr>
              <a:t>, </a:t>
            </a:r>
            <a:r>
              <a:rPr lang="es-ES" sz="2400" dirty="0" err="1" smtClean="0">
                <a:solidFill>
                  <a:schemeClr val="tx1"/>
                </a:solidFill>
              </a:rPr>
              <a:t>Communities</a:t>
            </a:r>
            <a:r>
              <a:rPr lang="es-ES" sz="2400" dirty="0" smtClean="0">
                <a:solidFill>
                  <a:schemeClr val="tx1"/>
                </a:solidFill>
              </a:rPr>
              <a:t>, and </a:t>
            </a:r>
            <a:r>
              <a:rPr lang="es-ES" sz="2400" dirty="0" err="1" smtClean="0">
                <a:solidFill>
                  <a:schemeClr val="tx1"/>
                </a:solidFill>
              </a:rPr>
              <a:t>Comparisons</a:t>
            </a:r>
            <a:r>
              <a:rPr lang="es-ES" sz="2400" dirty="0" smtClean="0">
                <a:solidFill>
                  <a:schemeClr val="tx1"/>
                </a:solidFill>
              </a:rPr>
              <a:t>:  </a:t>
            </a:r>
            <a:r>
              <a:rPr lang="es-ES" sz="2400" dirty="0" err="1" smtClean="0">
                <a:solidFill>
                  <a:schemeClr val="tx1"/>
                </a:solidFill>
              </a:rPr>
              <a:t>Engaging</a:t>
            </a:r>
            <a:r>
              <a:rPr lang="es-ES" sz="2400" dirty="0" smtClean="0">
                <a:solidFill>
                  <a:schemeClr val="tx1"/>
                </a:solidFill>
              </a:rPr>
              <a:t> </a:t>
            </a:r>
            <a:r>
              <a:rPr lang="es-ES" sz="2400" dirty="0" err="1" smtClean="0">
                <a:solidFill>
                  <a:schemeClr val="tx1"/>
                </a:solidFill>
              </a:rPr>
              <a:t>Students</a:t>
            </a:r>
            <a:r>
              <a:rPr lang="es-ES" sz="2400" dirty="0" smtClean="0">
                <a:solidFill>
                  <a:schemeClr val="tx1"/>
                </a:solidFill>
              </a:rPr>
              <a:t> in </a:t>
            </a:r>
            <a:r>
              <a:rPr lang="es-ES" sz="2400" dirty="0" err="1" smtClean="0">
                <a:solidFill>
                  <a:schemeClr val="tx1"/>
                </a:solidFill>
              </a:rPr>
              <a:t>the</a:t>
            </a:r>
            <a:r>
              <a:rPr lang="es-ES" sz="2400" dirty="0" smtClean="0">
                <a:solidFill>
                  <a:schemeClr val="tx1"/>
                </a:solidFill>
              </a:rPr>
              <a:t> </a:t>
            </a:r>
            <a:r>
              <a:rPr lang="es-ES" sz="2400" dirty="0" err="1" smtClean="0">
                <a:solidFill>
                  <a:schemeClr val="tx1"/>
                </a:solidFill>
              </a:rPr>
              <a:t>Language</a:t>
            </a:r>
            <a:r>
              <a:rPr lang="es-ES" sz="2400" dirty="0" smtClean="0">
                <a:solidFill>
                  <a:schemeClr val="tx1"/>
                </a:solidFill>
              </a:rPr>
              <a:t/>
            </a:r>
            <a:br>
              <a:rPr lang="es-ES" sz="2400" dirty="0" smtClean="0">
                <a:solidFill>
                  <a:schemeClr val="tx1"/>
                </a:solidFill>
              </a:rPr>
            </a:br>
            <a:r>
              <a:rPr lang="es-ES" sz="2400" dirty="0" err="1" smtClean="0">
                <a:solidFill>
                  <a:schemeClr val="tx1"/>
                </a:solidFill>
              </a:rPr>
              <a:t>Outside</a:t>
            </a:r>
            <a:r>
              <a:rPr lang="es-ES" sz="2400" dirty="0" smtClean="0">
                <a:solidFill>
                  <a:schemeClr val="tx1"/>
                </a:solidFill>
              </a:rPr>
              <a:t> </a:t>
            </a:r>
            <a:r>
              <a:rPr lang="es-ES" sz="2400" dirty="0" err="1" smtClean="0">
                <a:solidFill>
                  <a:schemeClr val="tx1"/>
                </a:solidFill>
              </a:rPr>
              <a:t>the</a:t>
            </a:r>
            <a:r>
              <a:rPr lang="es-ES" sz="2400" dirty="0" smtClean="0">
                <a:solidFill>
                  <a:schemeClr val="tx1"/>
                </a:solidFill>
              </a:rPr>
              <a:t> </a:t>
            </a:r>
            <a:r>
              <a:rPr lang="es-ES" sz="2400" dirty="0" err="1" smtClean="0">
                <a:solidFill>
                  <a:schemeClr val="tx1"/>
                </a:solidFill>
              </a:rPr>
              <a:t>Classroom</a:t>
            </a:r>
            <a:r>
              <a:rPr lang="es-ES" sz="2400" dirty="0" smtClean="0">
                <a:solidFill>
                  <a:schemeClr val="tx1"/>
                </a:solidFill>
              </a:rPr>
              <a:t/>
            </a:r>
            <a:br>
              <a:rPr lang="es-ES" sz="2400" dirty="0" smtClean="0">
                <a:solidFill>
                  <a:schemeClr val="tx1"/>
                </a:solidFill>
              </a:rPr>
            </a:br>
            <a:r>
              <a:rPr lang="es-ES" sz="2400" dirty="0" err="1" smtClean="0">
                <a:solidFill>
                  <a:schemeClr val="tx1"/>
                </a:solidFill>
              </a:rPr>
              <a:t>WLAN0308.001</a:t>
            </a:r>
            <a:r>
              <a:rPr lang="es-ES" sz="2400" dirty="0" smtClean="0">
                <a:solidFill>
                  <a:schemeClr val="tx1"/>
                </a:solidFill>
              </a:rPr>
              <a:t/>
            </a:r>
            <a:br>
              <a:rPr lang="es-ES" sz="2400" dirty="0" smtClean="0">
                <a:solidFill>
                  <a:schemeClr val="tx1"/>
                </a:solidFill>
              </a:rPr>
            </a:br>
            <a:r>
              <a:rPr lang="es-ES" sz="1800" dirty="0" err="1" smtClean="0">
                <a:solidFill>
                  <a:schemeClr val="tx1"/>
                </a:solidFill>
              </a:rPr>
              <a:t>August</a:t>
            </a:r>
            <a:r>
              <a:rPr lang="es-ES" sz="1800" dirty="0" smtClean="0">
                <a:solidFill>
                  <a:schemeClr val="tx1"/>
                </a:solidFill>
              </a:rPr>
              <a:t> 15, 2014    1:00 </a:t>
            </a:r>
            <a:r>
              <a:rPr lang="es-ES" sz="1800" dirty="0" err="1" smtClean="0">
                <a:solidFill>
                  <a:schemeClr val="tx1"/>
                </a:solidFill>
              </a:rPr>
              <a:t>to</a:t>
            </a:r>
            <a:r>
              <a:rPr lang="es-ES" sz="1800" dirty="0" smtClean="0">
                <a:solidFill>
                  <a:schemeClr val="tx1"/>
                </a:solidFill>
              </a:rPr>
              <a:t> 4:30 p.m.</a:t>
            </a:r>
            <a:br>
              <a:rPr lang="es-ES" sz="1800" dirty="0" smtClean="0">
                <a:solidFill>
                  <a:schemeClr val="tx1"/>
                </a:solidFill>
              </a:rPr>
            </a:br>
            <a:r>
              <a:rPr lang="es-ES" sz="2400" dirty="0" smtClean="0">
                <a:solidFill>
                  <a:schemeClr val="tx1"/>
                </a:solidFill>
              </a:rPr>
              <a:t/>
            </a:r>
            <a:br>
              <a:rPr lang="es-ES" sz="2400" dirty="0" smtClean="0">
                <a:solidFill>
                  <a:schemeClr val="tx1"/>
                </a:solidFill>
              </a:rPr>
            </a:br>
            <a:r>
              <a:rPr lang="es-ES" sz="1800" dirty="0" err="1" smtClean="0">
                <a:solidFill>
                  <a:schemeClr val="tx1"/>
                </a:solidFill>
              </a:rPr>
              <a:t>Presenters</a:t>
            </a:r>
            <a:r>
              <a:rPr lang="es-ES" sz="1800" dirty="0" smtClean="0">
                <a:solidFill>
                  <a:schemeClr val="tx1"/>
                </a:solidFill>
              </a:rPr>
              <a:t>:</a:t>
            </a:r>
            <a:br>
              <a:rPr lang="es-ES" sz="1800" dirty="0" smtClean="0">
                <a:solidFill>
                  <a:schemeClr val="tx1"/>
                </a:solidFill>
              </a:rPr>
            </a:br>
            <a:r>
              <a:rPr lang="es-ES" sz="1800" dirty="0" err="1" smtClean="0">
                <a:solidFill>
                  <a:schemeClr val="tx1"/>
                </a:solidFill>
              </a:rPr>
              <a:t>Rustin</a:t>
            </a:r>
            <a:r>
              <a:rPr lang="es-ES" sz="1800" dirty="0" smtClean="0">
                <a:solidFill>
                  <a:schemeClr val="tx1"/>
                </a:solidFill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</a:rPr>
              <a:t>Buck</a:t>
            </a:r>
            <a:r>
              <a:rPr lang="es-ES" sz="1800" dirty="0" smtClean="0">
                <a:solidFill>
                  <a:schemeClr val="tx1"/>
                </a:solidFill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</a:rPr>
              <a:t>Cheryl</a:t>
            </a:r>
            <a:r>
              <a:rPr lang="es-ES" sz="1800" dirty="0" smtClean="0">
                <a:solidFill>
                  <a:schemeClr val="tx1"/>
                </a:solidFill>
              </a:rPr>
              <a:t> Fuentes-Wagner, Ruth </a:t>
            </a:r>
            <a:r>
              <a:rPr lang="es-ES" sz="1800" dirty="0" err="1" smtClean="0">
                <a:solidFill>
                  <a:schemeClr val="tx1"/>
                </a:solidFill>
              </a:rPr>
              <a:t>Jeffery</a:t>
            </a:r>
            <a:endParaRPr lang="es-ES" sz="1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Scavenger Hunt</a:t>
            </a:r>
            <a:endParaRPr lang="en-US" dirty="0" smtClean="0"/>
          </a:p>
        </p:txBody>
      </p:sp>
      <p:sp>
        <p:nvSpPr>
          <p:cNvPr id="21" name="Content Placehold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info or take photos (camera or phone)</a:t>
            </a:r>
          </a:p>
          <a:p>
            <a:r>
              <a:rPr lang="en-US" dirty="0" smtClean="0"/>
              <a:t>Directions in target language</a:t>
            </a:r>
          </a:p>
          <a:p>
            <a:r>
              <a:rPr lang="en-US" dirty="0" smtClean="0"/>
              <a:t>Different formats:</a:t>
            </a:r>
          </a:p>
          <a:p>
            <a:pPr lvl="1"/>
            <a:r>
              <a:rPr lang="en-US" dirty="0" smtClean="0">
                <a:hlinkClick r:id="rId2" action="ppaction://hlinkfile"/>
              </a:rPr>
              <a:t>Make --- out of ---</a:t>
            </a:r>
            <a:endParaRPr lang="en-US" dirty="0" smtClean="0"/>
          </a:p>
          <a:p>
            <a:pPr lvl="1"/>
            <a:r>
              <a:rPr lang="en-US" dirty="0" smtClean="0">
                <a:hlinkClick r:id="rId3" action="ppaction://hlinkfile"/>
              </a:rPr>
              <a:t>Make letters out of --- to spell a phrase</a:t>
            </a:r>
            <a:endParaRPr lang="en-US" dirty="0" smtClean="0"/>
          </a:p>
          <a:p>
            <a:pPr lvl="1"/>
            <a:r>
              <a:rPr lang="en-US" dirty="0" smtClean="0">
                <a:hlinkClick r:id="rId4" action="ppaction://hlinkfile"/>
              </a:rPr>
              <a:t>Find hidden stuff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Festivals</a:t>
            </a:r>
            <a:endParaRPr lang="en-US" dirty="0" smtClean="0"/>
          </a:p>
        </p:txBody>
      </p:sp>
      <p:pic>
        <p:nvPicPr>
          <p:cNvPr id="6" name="Picture 2" descr="C:\Users\Rustin Buck\Documents\Pictures\School 2013-14\IMG_5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4330577" cy="288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933056"/>
            <a:ext cx="3593373" cy="269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 descr="C:\Users\Rustin Buck\Documents\Pictures\School 2013-14\IMG_513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12776"/>
            <a:ext cx="4369781" cy="2913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Gummi</a:t>
            </a:r>
            <a:r>
              <a:rPr lang="en-US" dirty="0" smtClean="0"/>
              <a:t> Bear Olympics</a:t>
            </a:r>
            <a:endParaRPr lang="en-US" dirty="0" smtClean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196752"/>
            <a:ext cx="3840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24743"/>
            <a:ext cx="3595061" cy="269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645024"/>
            <a:ext cx="360462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501008"/>
            <a:ext cx="2831889" cy="211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933056"/>
            <a:ext cx="307952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Immersion Day</a:t>
            </a:r>
            <a:endParaRPr lang="en-US" dirty="0" smtClean="0"/>
          </a:p>
        </p:txBody>
      </p:sp>
      <p:pic>
        <p:nvPicPr>
          <p:cNvPr id="2253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302433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789040"/>
            <a:ext cx="3635896" cy="272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340768"/>
            <a:ext cx="3528392" cy="264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iFests</a:t>
            </a:r>
            <a:endParaRPr lang="en-US" dirty="0" smtClean="0"/>
          </a:p>
        </p:txBody>
      </p:sp>
      <p:pic>
        <p:nvPicPr>
          <p:cNvPr id="17410" name="Picture 2" descr="C:\Users\Rustin Buck\Documents\Pictures\School 2013-14\IMG_17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4477793" cy="2985195"/>
          </a:xfrm>
          <a:prstGeom prst="rect">
            <a:avLst/>
          </a:prstGeom>
          <a:noFill/>
        </p:spPr>
      </p:pic>
      <p:pic>
        <p:nvPicPr>
          <p:cNvPr id="7" name="Picture 2" descr="C:\Users\Rustin Buck\Documents\Pictures\School 2013-14\IMG_17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04864"/>
            <a:ext cx="4067944" cy="271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077072"/>
            <a:ext cx="3672408" cy="275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Feeder </a:t>
            </a:r>
            <a:r>
              <a:rPr lang="en-US" dirty="0" err="1" smtClean="0"/>
              <a:t>Elementaries</a:t>
            </a:r>
            <a:endParaRPr lang="en-US" dirty="0" smtClean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0958" y="1196752"/>
            <a:ext cx="46085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4166592" cy="31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568904"/>
            <a:ext cx="4385461" cy="328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Cooking/Baking</a:t>
            </a:r>
            <a:endParaRPr lang="en-US" dirty="0" smtClean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4538928" cy="255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Rustin Buck\Documents\Pictures\School 2013-14\20140328_1639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486525" y="-16230600"/>
            <a:ext cx="1028700" cy="1828800"/>
          </a:xfrm>
          <a:prstGeom prst="rect">
            <a:avLst/>
          </a:prstGeom>
          <a:noFill/>
        </p:spPr>
      </p:pic>
      <p:pic>
        <p:nvPicPr>
          <p:cNvPr id="8" name="Picture 6" descr="C:\Users\Rustin Buck\Documents\Pictures\School 2013-14\20140328_1639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96752"/>
            <a:ext cx="2736304" cy="4864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789040"/>
            <a:ext cx="3600400" cy="27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Cooking/Baking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817780" cy="286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1268761"/>
            <a:ext cx="3816424" cy="286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1552" y="1196753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“High” Culture</a:t>
            </a:r>
            <a:endParaRPr lang="en-US" dirty="0" smtClean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24744"/>
            <a:ext cx="4018393" cy="301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 descr="Der Ring des Nibelun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365104"/>
            <a:ext cx="4860032" cy="2231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Travel/Exchange</a:t>
            </a:r>
            <a:endParaRPr lang="en-US" dirty="0" smtClean="0"/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Welcome!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Introductions</a:t>
            </a:r>
          </a:p>
          <a:p>
            <a:pPr eaLnBrk="1" hangingPunct="1"/>
            <a:r>
              <a:rPr lang="en-US" smtClean="0"/>
              <a:t>Session Goals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Contests</a:t>
            </a:r>
            <a:endParaRPr lang="en-US" dirty="0" smtClean="0"/>
          </a:p>
        </p:txBody>
      </p:sp>
      <p:pic>
        <p:nvPicPr>
          <p:cNvPr id="256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“Incentivize”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My system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 How can language contests motivate and engage students?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Panel discussion moderated by Rustin Buck</a:t>
            </a:r>
          </a:p>
          <a:p>
            <a:pPr eaLnBrk="1" hangingPunct="1">
              <a:defRPr/>
            </a:pPr>
            <a:r>
              <a:rPr lang="en-US" dirty="0" smtClean="0">
                <a:hlinkClick r:id="rId2"/>
              </a:rPr>
              <a:t>HATFL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hlinkClick r:id="rId3"/>
              </a:rPr>
              <a:t>PASF</a:t>
            </a:r>
            <a:r>
              <a:rPr lang="en-US" dirty="0" smtClean="0"/>
              <a:t> (Pan American Student Forum)</a:t>
            </a:r>
          </a:p>
          <a:p>
            <a:pPr eaLnBrk="1" hangingPunct="1">
              <a:defRPr/>
            </a:pPr>
            <a:r>
              <a:rPr lang="en-US" dirty="0" smtClean="0">
                <a:hlinkClick r:id="rId4"/>
              </a:rPr>
              <a:t>Texas French </a:t>
            </a:r>
            <a:r>
              <a:rPr lang="en-US" dirty="0" smtClean="0">
                <a:hlinkClick r:id="rId4"/>
              </a:rPr>
              <a:t>Symposium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err="1" smtClean="0">
                <a:hlinkClick r:id="rId5"/>
              </a:rPr>
              <a:t>Houstonfest</a:t>
            </a: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Break 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Be back in 15 minutes!</a:t>
            </a:r>
            <a:endParaRPr lang="en-US" smtClean="0"/>
          </a:p>
        </p:txBody>
      </p:sp>
      <p:pic>
        <p:nvPicPr>
          <p:cNvPr id="8196" name="Picture 2" descr="C:\Users\sandra.harvey\AppData\Local\Microsoft\Windows\Temporary Internet Files\Content.IE5\Q35BR9BZ\MP90030296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2565400"/>
            <a:ext cx="26098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750" y="981075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Why should we worry about students </a:t>
            </a:r>
            <a:r>
              <a:rPr lang="en-US" dirty="0" smtClean="0"/>
              <a:t>making </a:t>
            </a:r>
            <a:r>
              <a:rPr lang="en-US" dirty="0" smtClean="0"/>
              <a:t>connections to the language outside the classroom?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68313" y="2924175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Panel discussion moderated by Ruth Jeffery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Ruth Jeffery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Traveling with students</a:t>
            </a:r>
          </a:p>
          <a:p>
            <a:pPr eaLnBrk="1" hangingPunct="1"/>
            <a:r>
              <a:rPr lang="en-US" smtClean="0"/>
              <a:t>Speak Your Language (SYL) and other things that we do IN the classroom that encourage engagement with the language OUTSIDE the classroom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can we advocate for languages?  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Group activity – teachers will work together in groups to find some resources to help us as campuses and </a:t>
            </a:r>
            <a:r>
              <a:rPr lang="en-US" dirty="0" smtClean="0"/>
              <a:t>as a district </a:t>
            </a:r>
            <a:r>
              <a:rPr lang="en-US" dirty="0" smtClean="0"/>
              <a:t>to advocate for </a:t>
            </a:r>
            <a:r>
              <a:rPr lang="en-US" dirty="0" smtClean="0"/>
              <a:t>second-language </a:t>
            </a:r>
            <a:r>
              <a:rPr lang="en-US" dirty="0" smtClean="0"/>
              <a:t>acquisition and learning new cultures at every opportunity.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>
              <a:hlinkClick r:id="rId2"/>
            </a:endParaRPr>
          </a:p>
          <a:p>
            <a:pPr eaLnBrk="1" hangingPunct="1"/>
            <a:r>
              <a:rPr lang="en-US" dirty="0" smtClean="0">
                <a:hlinkClick r:id="rId2"/>
              </a:rPr>
              <a:t>National French Week</a:t>
            </a:r>
            <a:endParaRPr lang="en-US" dirty="0" smtClean="0"/>
          </a:p>
          <a:p>
            <a:pPr eaLnBrk="1" hangingPunct="1"/>
            <a:r>
              <a:rPr lang="en-US" dirty="0" smtClean="0">
                <a:hlinkClick r:id="rId3"/>
              </a:rPr>
              <a:t>Discover Languages Month – February</a:t>
            </a:r>
            <a:endParaRPr lang="en-US" dirty="0" smtClean="0"/>
          </a:p>
          <a:p>
            <a:pPr eaLnBrk="1" hangingPunct="1"/>
            <a:r>
              <a:rPr lang="en-US" dirty="0" smtClean="0">
                <a:hlinkClick r:id="rId4"/>
              </a:rPr>
              <a:t>National Foreign Language Week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Cheryl Fuentes-Wagner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Language </a:t>
            </a:r>
            <a:r>
              <a:rPr lang="en-US" dirty="0" smtClean="0"/>
              <a:t>honor societies</a:t>
            </a:r>
            <a:endParaRPr lang="en-US" dirty="0" smtClean="0"/>
          </a:p>
          <a:p>
            <a:pPr eaLnBrk="1" hangingPunct="1"/>
            <a:r>
              <a:rPr lang="en-US" dirty="0" smtClean="0"/>
              <a:t>National language exams</a:t>
            </a:r>
          </a:p>
          <a:p>
            <a:pPr eaLnBrk="1" hangingPunct="1"/>
            <a:r>
              <a:rPr lang="en-US" dirty="0" smtClean="0"/>
              <a:t>World Affairs Council luncheons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Language Honor Societies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AATF – Houston Chapter</a:t>
            </a:r>
            <a:endParaRPr lang="en-US" smtClean="0"/>
          </a:p>
          <a:p>
            <a:pPr eaLnBrk="1" hangingPunct="1"/>
            <a:r>
              <a:rPr lang="en-US" smtClean="0">
                <a:hlinkClick r:id="rId3"/>
              </a:rPr>
              <a:t>AATG</a:t>
            </a:r>
            <a:endParaRPr lang="en-US" smtClean="0"/>
          </a:p>
          <a:p>
            <a:pPr eaLnBrk="1" hangingPunct="1"/>
            <a:r>
              <a:rPr lang="en-US" smtClean="0">
                <a:hlinkClick r:id="rId4"/>
              </a:rPr>
              <a:t>AATSP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National Language Exams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AATF – Houston Chapter</a:t>
            </a:r>
            <a:endParaRPr lang="en-US" smtClean="0"/>
          </a:p>
          <a:p>
            <a:pPr eaLnBrk="1" hangingPunct="1"/>
            <a:r>
              <a:rPr lang="en-US" smtClean="0">
                <a:hlinkClick r:id="rId3"/>
              </a:rPr>
              <a:t>AATG</a:t>
            </a:r>
            <a:endParaRPr lang="en-US" smtClean="0"/>
          </a:p>
          <a:p>
            <a:pPr eaLnBrk="1" hangingPunct="1"/>
            <a:r>
              <a:rPr lang="en-US" smtClean="0">
                <a:hlinkClick r:id="rId4"/>
              </a:rPr>
              <a:t>AATSP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World Affairs Council Luncheons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WAC Awards Luncheons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272231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What are the benefits that your students and programs will realize by participating in language honor societies</a:t>
            </a:r>
            <a:r>
              <a:rPr lang="en-US" dirty="0" smtClean="0"/>
              <a:t>, testing</a:t>
            </a:r>
            <a:r>
              <a:rPr lang="en-US" dirty="0" smtClean="0"/>
              <a:t>, and the WAC </a:t>
            </a:r>
            <a:r>
              <a:rPr lang="en-US" dirty="0" smtClean="0"/>
              <a:t>luncheons?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611188" y="2492375"/>
            <a:ext cx="8229600" cy="4525963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Panel </a:t>
            </a:r>
            <a:r>
              <a:rPr lang="en-US" dirty="0" smtClean="0"/>
              <a:t>discussion moderated by Cheryl Fuentes-Wagner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Rustin Buck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Language clubs</a:t>
            </a:r>
            <a:endParaRPr lang="en-US" dirty="0" smtClean="0"/>
          </a:p>
          <a:p>
            <a:pPr eaLnBrk="1" hangingPunct="1"/>
            <a:r>
              <a:rPr lang="en-US" dirty="0" smtClean="0"/>
              <a:t>Student </a:t>
            </a:r>
            <a:r>
              <a:rPr lang="en-US" dirty="0" smtClean="0"/>
              <a:t>travel/exchange (e.g., GAPP)</a:t>
            </a:r>
          </a:p>
          <a:p>
            <a:pPr eaLnBrk="1" hangingPunct="1"/>
            <a:r>
              <a:rPr lang="en-US" dirty="0" smtClean="0"/>
              <a:t>Language contests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Clubs</a:t>
            </a:r>
            <a:endParaRPr 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Scavenger hunts</a:t>
            </a:r>
          </a:p>
          <a:p>
            <a:pPr eaLnBrk="1" hangingPunct="1"/>
            <a:r>
              <a:rPr lang="en-US" dirty="0" smtClean="0"/>
              <a:t>Festivals (e.g., Oktoberfest, Tomball)</a:t>
            </a:r>
          </a:p>
          <a:p>
            <a:pPr eaLnBrk="1" hangingPunct="1"/>
            <a:r>
              <a:rPr lang="en-US" dirty="0" smtClean="0"/>
              <a:t>___ Olympics (e.g., </a:t>
            </a:r>
            <a:r>
              <a:rPr lang="en-US" dirty="0" err="1" smtClean="0"/>
              <a:t>Gummi</a:t>
            </a:r>
            <a:r>
              <a:rPr lang="en-US" dirty="0" smtClean="0"/>
              <a:t> Bear)</a:t>
            </a:r>
          </a:p>
          <a:p>
            <a:pPr eaLnBrk="1" hangingPunct="1"/>
            <a:r>
              <a:rPr lang="en-US" dirty="0" smtClean="0"/>
              <a:t>Immersion days</a:t>
            </a:r>
          </a:p>
          <a:p>
            <a:pPr eaLnBrk="1" hangingPunct="1"/>
            <a:r>
              <a:rPr lang="en-US" dirty="0" err="1" smtClean="0"/>
              <a:t>iFests</a:t>
            </a:r>
            <a:endParaRPr lang="en-US" dirty="0" smtClean="0"/>
          </a:p>
          <a:p>
            <a:pPr eaLnBrk="1" hangingPunct="1"/>
            <a:r>
              <a:rPr lang="en-US" dirty="0" smtClean="0"/>
              <a:t>Feeder </a:t>
            </a:r>
            <a:r>
              <a:rPr lang="en-US" dirty="0" err="1" smtClean="0"/>
              <a:t>elementaries</a:t>
            </a:r>
            <a:endParaRPr lang="en-US" dirty="0" smtClean="0"/>
          </a:p>
          <a:p>
            <a:pPr eaLnBrk="1" hangingPunct="1"/>
            <a:r>
              <a:rPr lang="en-US" dirty="0" smtClean="0"/>
              <a:t>Cooking/baking</a:t>
            </a:r>
          </a:p>
          <a:p>
            <a:pPr eaLnBrk="1" hangingPunct="1"/>
            <a:r>
              <a:rPr lang="en-US" dirty="0" smtClean="0"/>
              <a:t>Movies</a:t>
            </a:r>
          </a:p>
          <a:p>
            <a:pPr eaLnBrk="1" hangingPunct="1"/>
            <a:r>
              <a:rPr lang="en-US" dirty="0" smtClean="0"/>
              <a:t>“High” culture: opera, symphony, museum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331</Words>
  <Application>Microsoft Office PowerPoint</Application>
  <PresentationFormat>On-screen Show (4:3)</PresentationFormat>
  <Paragraphs>74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Diseño predeterminado</vt:lpstr>
      <vt:lpstr>Connections, Communities, and Comparisons:  Engaging Students in the Language Outside the Classroom WLAN0308.001 August 15, 2014    1:00 to 4:30 p.m.  Presenters: Rustin Buck, Cheryl Fuentes-Wagner, Ruth Jeffery</vt:lpstr>
      <vt:lpstr>Welcome!</vt:lpstr>
      <vt:lpstr>Cheryl Fuentes-Wagner</vt:lpstr>
      <vt:lpstr>Language Honor Societies</vt:lpstr>
      <vt:lpstr>National Language Exams</vt:lpstr>
      <vt:lpstr>World Affairs Council Luncheons</vt:lpstr>
      <vt:lpstr>What are the benefits that your students and programs will realize by participating in language honor societies, testing, and the WAC luncheons?</vt:lpstr>
      <vt:lpstr>Rustin Buck</vt:lpstr>
      <vt:lpstr>Clubs</vt:lpstr>
      <vt:lpstr>Scavenger Hunt</vt:lpstr>
      <vt:lpstr>Festivals</vt:lpstr>
      <vt:lpstr>Gummi Bear Olympics</vt:lpstr>
      <vt:lpstr>Immersion Day</vt:lpstr>
      <vt:lpstr>iFests</vt:lpstr>
      <vt:lpstr>Feeder Elementaries</vt:lpstr>
      <vt:lpstr>Cooking/Baking</vt:lpstr>
      <vt:lpstr>Cooking/Baking</vt:lpstr>
      <vt:lpstr>“High” Culture</vt:lpstr>
      <vt:lpstr>Travel/Exchange</vt:lpstr>
      <vt:lpstr>Contests</vt:lpstr>
      <vt:lpstr>“Incentivize”</vt:lpstr>
      <vt:lpstr> How can language contests motivate and engage students?</vt:lpstr>
      <vt:lpstr>Break </vt:lpstr>
      <vt:lpstr>Why should we worry about students making connections to the language outside the classroom?</vt:lpstr>
      <vt:lpstr>Ruth Jeffery</vt:lpstr>
      <vt:lpstr>How can we advocate for languages?  </vt:lpstr>
      <vt:lpstr>Slide 27</vt:lpstr>
    </vt:vector>
  </TitlesOfParts>
  <Company>Siracusa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Mariajose</dc:creator>
  <cp:lastModifiedBy>Rustin Buck</cp:lastModifiedBy>
  <cp:revision>28</cp:revision>
  <dcterms:created xsi:type="dcterms:W3CDTF">2008-12-27T21:46:18Z</dcterms:created>
  <dcterms:modified xsi:type="dcterms:W3CDTF">2014-08-15T10:42:20Z</dcterms:modified>
</cp:coreProperties>
</file>